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419" r:id="rId3"/>
    <p:sldId id="418" r:id="rId4"/>
    <p:sldId id="420" r:id="rId5"/>
    <p:sldId id="421" r:id="rId6"/>
    <p:sldId id="425" r:id="rId7"/>
    <p:sldId id="423" r:id="rId8"/>
    <p:sldId id="426" r:id="rId9"/>
    <p:sldId id="427" r:id="rId10"/>
    <p:sldId id="422" r:id="rId11"/>
    <p:sldId id="429" r:id="rId12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3" autoAdjust="0"/>
    <p:restoredTop sz="81517" autoAdjust="0"/>
  </p:normalViewPr>
  <p:slideViewPr>
    <p:cSldViewPr snapToGrid="0" snapToObjects="1">
      <p:cViewPr>
        <p:scale>
          <a:sx n="161" d="100"/>
          <a:sy n="161" d="100"/>
        </p:scale>
        <p:origin x="-80" y="5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40F8-FF76-4256-A878-A6E4C5080F41}" type="datetimeFigureOut">
              <a:rPr lang="en-GB" smtClean="0"/>
              <a:t>18/6/19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272BD-8250-4B67-9CBF-1DCFC6F28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9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BE4AE-ED34-C446-915C-323BB5E57912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8325" y="504825"/>
            <a:ext cx="36496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7BC0C-7EE5-8940-AFEA-FA3BCD96E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2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1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9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10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8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11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0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7BC0C-7EE5-8940-AFEA-FA3BCD96E6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3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1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4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4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5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9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6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83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7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75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8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6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Calibri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53B8FB1-A42D-434F-AA67-FBB8CCB8C2FC}" type="slidenum">
              <a:rPr lang="en-GB" sz="1300">
                <a:latin typeface="Calibri" charset="0"/>
                <a:cs typeface="ＭＳ Ｐゴシック" charset="0"/>
              </a:rPr>
              <a:pPr/>
              <a:t>9</a:t>
            </a:fld>
            <a:endParaRPr lang="en-GB" sz="1300"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2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5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0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4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1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1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0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9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BB0B-4C0E-D64E-B7B5-44930EE9914D}" type="datetimeFigureOut">
              <a:rPr lang="en-US" smtClean="0"/>
              <a:pPr/>
              <a:t>18/6/19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D35B-2584-7541-8AC5-F4CEA72E6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6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559522" y="172441"/>
            <a:ext cx="2223725" cy="1678131"/>
            <a:chOff x="7270400" y="195666"/>
            <a:chExt cx="1551835" cy="1067105"/>
          </a:xfrm>
        </p:grpSpPr>
        <p:sp>
          <p:nvSpPr>
            <p:cNvPr id="10" name="Rectangle 9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1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74691" y="5097445"/>
            <a:ext cx="960487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 smtClean="0"/>
              <a:t>17- 18 June 2019</a:t>
            </a:r>
          </a:p>
          <a:p>
            <a:r>
              <a:rPr lang="en-US" sz="2200" b="1" dirty="0" smtClean="0"/>
              <a:t>COBSEA WG Marine Litter-3 , Bali</a:t>
            </a:r>
          </a:p>
          <a:p>
            <a:endParaRPr lang="en-US" sz="2200" b="1" dirty="0" smtClean="0"/>
          </a:p>
          <a:p>
            <a:r>
              <a:rPr lang="en-GB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Youna 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Lyons, </a:t>
            </a:r>
            <a:r>
              <a:rPr lang="en-GB" sz="1600" b="1" i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Centre for International </a:t>
            </a:r>
            <a:r>
              <a:rPr lang="en-GB" sz="1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Law, NUS</a:t>
            </a:r>
          </a:p>
          <a:p>
            <a:r>
              <a:rPr lang="en-GB" sz="1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(younalyons@nus.edu.sg)</a:t>
            </a:r>
            <a:endParaRPr lang="en-GB" sz="1600" b="1" i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2424" y="1445661"/>
            <a:ext cx="9374136" cy="359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RESEARCH ON MARINE PLASTICS </a:t>
            </a:r>
          </a:p>
          <a:p>
            <a:pPr algn="ctr"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IN SOUTHEAST ASIA:</a:t>
            </a:r>
          </a:p>
          <a:p>
            <a:pPr algn="ctr"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Who does what?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691" y="6015385"/>
            <a:ext cx="9286870" cy="78537"/>
            <a:chOff x="487033" y="2136523"/>
            <a:chExt cx="9286870" cy="78537"/>
          </a:xfrm>
        </p:grpSpPr>
        <p:sp>
          <p:nvSpPr>
            <p:cNvPr id="12" name="Rectangle 11"/>
            <p:cNvSpPr/>
            <p:nvPr/>
          </p:nvSpPr>
          <p:spPr>
            <a:xfrm flipV="1">
              <a:off x="8236813" y="2136523"/>
              <a:ext cx="1537090" cy="785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033" y="2136523"/>
              <a:ext cx="7749780" cy="78537"/>
            </a:xfrm>
            <a:prstGeom prst="rect">
              <a:avLst/>
            </a:prstGeom>
            <a:solidFill>
              <a:srgbClr val="033F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16244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-2679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Gaps and Priorities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6" y="895403"/>
            <a:ext cx="9308949" cy="5632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u="sng" dirty="0" smtClean="0"/>
              <a:t>Research priorities</a:t>
            </a:r>
            <a:r>
              <a:rPr lang="en-GB" sz="2400" dirty="0" smtClean="0"/>
              <a:t>: </a:t>
            </a:r>
            <a:endParaRPr lang="en-GB" sz="2400" dirty="0"/>
          </a:p>
          <a:p>
            <a:pPr lvl="0"/>
            <a:r>
              <a:rPr lang="en-GB" sz="2400" dirty="0"/>
              <a:t>Surveys and </a:t>
            </a:r>
            <a:r>
              <a:rPr lang="en-GB" sz="2400" dirty="0" smtClean="0"/>
              <a:t>monitoring </a:t>
            </a:r>
          </a:p>
          <a:p>
            <a:pPr lvl="0"/>
            <a:r>
              <a:rPr lang="en-GB" sz="2400" dirty="0" smtClean="0"/>
              <a:t>Source differentiation </a:t>
            </a:r>
          </a:p>
          <a:p>
            <a:r>
              <a:rPr lang="en-GB" sz="2400" dirty="0" smtClean="0"/>
              <a:t>Accumulation </a:t>
            </a:r>
            <a:r>
              <a:rPr lang="en-GB" sz="2400" dirty="0"/>
              <a:t>zones &amp; </a:t>
            </a:r>
            <a:r>
              <a:rPr lang="en-GB" sz="2400" dirty="0" smtClean="0"/>
              <a:t>hotspots </a:t>
            </a:r>
          </a:p>
          <a:p>
            <a:pPr lvl="0"/>
            <a:r>
              <a:rPr lang="en-GB" sz="2400" dirty="0" smtClean="0"/>
              <a:t>Ecological </a:t>
            </a:r>
            <a:r>
              <a:rPr lang="en-GB" sz="2400" dirty="0"/>
              <a:t>and environmental </a:t>
            </a:r>
            <a:r>
              <a:rPr lang="en-GB" sz="2400" dirty="0" smtClean="0"/>
              <a:t>impact </a:t>
            </a:r>
            <a:endParaRPr lang="en-GB" sz="2400" dirty="0"/>
          </a:p>
          <a:p>
            <a:pPr lvl="0"/>
            <a:r>
              <a:rPr lang="en-GB" sz="2400" dirty="0"/>
              <a:t>Contribution of fisheries</a:t>
            </a:r>
            <a:r>
              <a:rPr lang="en-GB" sz="2400" dirty="0" smtClean="0"/>
              <a:t>/lost </a:t>
            </a:r>
            <a:r>
              <a:rPr lang="en-GB" sz="2400" dirty="0"/>
              <a:t>and abandoned fishing </a:t>
            </a:r>
            <a:r>
              <a:rPr lang="en-GB" sz="2400" dirty="0" smtClean="0"/>
              <a:t>gear</a:t>
            </a:r>
          </a:p>
          <a:p>
            <a:pPr lvl="0"/>
            <a:endParaRPr lang="en-US" sz="2400" dirty="0"/>
          </a:p>
          <a:p>
            <a:pPr lvl="0"/>
            <a:r>
              <a:rPr lang="en-US" sz="2400" u="sng" dirty="0" smtClean="0"/>
              <a:t>Gaps in research</a:t>
            </a:r>
            <a:r>
              <a:rPr lang="en-US" sz="2400" dirty="0" smtClean="0"/>
              <a:t>:</a:t>
            </a:r>
          </a:p>
          <a:p>
            <a:pPr lvl="0"/>
            <a:r>
              <a:rPr lang="en-GB" sz="2400" dirty="0"/>
              <a:t>Methodology for the monitoring and assessment of marine litter</a:t>
            </a:r>
          </a:p>
          <a:p>
            <a:pPr lvl="0"/>
            <a:r>
              <a:rPr lang="en-GB" sz="2400" dirty="0"/>
              <a:t>Contribution from rivers/river basin management</a:t>
            </a:r>
          </a:p>
          <a:p>
            <a:pPr lvl="0"/>
            <a:r>
              <a:rPr lang="en-GB" sz="2400" dirty="0"/>
              <a:t>Fragmentation and </a:t>
            </a:r>
            <a:r>
              <a:rPr lang="en-GB" sz="2400" dirty="0" smtClean="0"/>
              <a:t>degradation </a:t>
            </a:r>
          </a:p>
          <a:p>
            <a:pPr lvl="0"/>
            <a:r>
              <a:rPr lang="en-GB" sz="2400" dirty="0" smtClean="0"/>
              <a:t>Issues related to the deliberate or abandonment of waste at sea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Risk assessment approach to prioritization</a:t>
            </a:r>
          </a:p>
          <a:p>
            <a:pPr lvl="0"/>
            <a:r>
              <a:rPr lang="en-US" sz="2400" dirty="0" smtClean="0"/>
              <a:t>Consider also potential gaps in research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164283" y="7442"/>
            <a:ext cx="1522713" cy="1147592"/>
            <a:chOff x="7270400" y="195666"/>
            <a:chExt cx="1551835" cy="1067105"/>
          </a:xfrm>
        </p:grpSpPr>
        <p:sp>
          <p:nvSpPr>
            <p:cNvPr id="8" name="Rectangle 7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9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85708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0126" y="6013386"/>
            <a:ext cx="9286870" cy="78537"/>
            <a:chOff x="487033" y="2136523"/>
            <a:chExt cx="9286870" cy="78537"/>
          </a:xfrm>
        </p:grpSpPr>
        <p:sp>
          <p:nvSpPr>
            <p:cNvPr id="12" name="Rectangle 11"/>
            <p:cNvSpPr/>
            <p:nvPr/>
          </p:nvSpPr>
          <p:spPr>
            <a:xfrm flipV="1">
              <a:off x="8236813" y="2136523"/>
              <a:ext cx="1537090" cy="785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033" y="2136523"/>
              <a:ext cx="7749780" cy="78537"/>
            </a:xfrm>
            <a:prstGeom prst="rect">
              <a:avLst/>
            </a:prstGeom>
            <a:solidFill>
              <a:srgbClr val="033F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 bwMode="auto">
          <a:xfrm>
            <a:off x="400126" y="11915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How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164283" y="7442"/>
            <a:ext cx="1522713" cy="1147592"/>
            <a:chOff x="7270400" y="195666"/>
            <a:chExt cx="1551835" cy="1067105"/>
          </a:xfrm>
        </p:grpSpPr>
        <p:sp>
          <p:nvSpPr>
            <p:cNvPr id="8" name="Rectangle 7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9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00126" y="1374959"/>
            <a:ext cx="908928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In addition to needed research and grants administered in the region,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Improve coordination at regional level </a:t>
            </a:r>
          </a:p>
          <a:p>
            <a:r>
              <a:rPr lang="en-US" sz="2000" i="1" dirty="0" smtClean="0"/>
              <a:t>[All three SDs &amp; several actions in the AP esp. Action 4 ]</a:t>
            </a:r>
            <a:endParaRPr lang="en-US" sz="2000" b="1" dirty="0" smtClean="0"/>
          </a:p>
          <a:p>
            <a:pPr marL="355600" indent="-355600">
              <a:spcBef>
                <a:spcPts val="1200"/>
              </a:spcBef>
              <a:buFont typeface="Wingdings" charset="0"/>
              <a:buChar char="à"/>
            </a:pPr>
            <a:r>
              <a:rPr lang="en-US" sz="2400" dirty="0" smtClean="0"/>
              <a:t>Develop a network of regional institutions/research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that play a complementary role – could be based on on-going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to harvest existing know-how </a:t>
            </a:r>
          </a:p>
          <a:p>
            <a:pPr marL="355600" indent="-355600">
              <a:spcBef>
                <a:spcPts val="1200"/>
              </a:spcBef>
              <a:buFont typeface="Wingdings" charset="0"/>
              <a:buChar char="à"/>
            </a:pPr>
            <a:r>
              <a:rPr lang="en-US" sz="2400" dirty="0" smtClean="0"/>
              <a:t>Regional knowledge</a:t>
            </a:r>
            <a:r>
              <a:rPr lang="en-US" sz="2400" dirty="0"/>
              <a:t> </a:t>
            </a:r>
            <a:r>
              <a:rPr lang="en-US" sz="2400" dirty="0" smtClean="0"/>
              <a:t>management platform that links existing work to assist stakeholders in the region </a:t>
            </a:r>
          </a:p>
          <a:p>
            <a:pPr marL="342900" indent="-342900">
              <a:spcBef>
                <a:spcPts val="1200"/>
              </a:spcBef>
              <a:buFont typeface="Wingdings" charset="0"/>
              <a:buChar char="à"/>
            </a:pPr>
            <a:r>
              <a:rPr lang="en-US" sz="2400" dirty="0" smtClean="0"/>
              <a:t>Flow of information: Consider ways to engage local communities in effort and developing discussion groups or information forum to break the silos</a:t>
            </a:r>
          </a:p>
        </p:txBody>
      </p:sp>
    </p:spTree>
    <p:extLst>
      <p:ext uri="{BB962C8B-B14F-4D97-AF65-F5344CB8AC3E}">
        <p14:creationId xmlns:p14="http://schemas.microsoft.com/office/powerpoint/2010/main" val="22697236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303" y="0"/>
            <a:ext cx="4881393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515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0127" y="6123389"/>
            <a:ext cx="9286870" cy="78537"/>
            <a:chOff x="487033" y="2136523"/>
            <a:chExt cx="9286870" cy="78537"/>
          </a:xfrm>
        </p:grpSpPr>
        <p:sp>
          <p:nvSpPr>
            <p:cNvPr id="12" name="Rectangle 11"/>
            <p:cNvSpPr/>
            <p:nvPr/>
          </p:nvSpPr>
          <p:spPr>
            <a:xfrm flipV="1">
              <a:off x="8236813" y="2136523"/>
              <a:ext cx="1537090" cy="785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033" y="2136523"/>
              <a:ext cx="7749780" cy="78537"/>
            </a:xfrm>
            <a:prstGeom prst="rect">
              <a:avLst/>
            </a:prstGeom>
            <a:solidFill>
              <a:srgbClr val="033F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16571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Background and Scope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73" y="1484161"/>
            <a:ext cx="8839405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  <a:cs typeface="Arial"/>
              </a:rPr>
              <a:t>Natural evolution of on-going work of NUS on different aspects of marine plastics in the region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  <a:cs typeface="Arial"/>
              </a:rPr>
              <a:t>Focus on research in natural sciences and </a:t>
            </a:r>
            <a:r>
              <a:rPr lang="en-US" sz="2400" dirty="0" err="1" smtClean="0">
                <a:latin typeface="+mj-lt"/>
                <a:cs typeface="Arial"/>
              </a:rPr>
              <a:t>programmes</a:t>
            </a:r>
            <a:r>
              <a:rPr lang="en-US" sz="2400" dirty="0" smtClean="0">
                <a:latin typeface="+mj-lt"/>
                <a:cs typeface="Arial"/>
              </a:rPr>
              <a:t> and initiatives that involve governments in the region, directly or indirectly – Little socio-economic analysis involving the private sector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  <a:cs typeface="Arial"/>
              </a:rPr>
              <a:t>Funding from the United Kingdom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  <a:cs typeface="Arial"/>
              </a:rPr>
              <a:t>The information contained  in this version 1 is true as off 15 May 2019. We hope to continue the work in a version 2 that would be updated, more comprehensive and built-in comments from the region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endParaRPr lang="en-US" sz="2400" dirty="0" smtClean="0">
              <a:latin typeface="+mj-lt"/>
              <a:cs typeface="Arial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8" name="Rectangle 7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9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03024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16571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Methodology and Structure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73" y="1326515"/>
            <a:ext cx="908928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  <a:cs typeface="Arial"/>
              </a:rPr>
              <a:t>Research based on systematic review of published scientific literature, internet research with a series of keywords and authors work in different </a:t>
            </a:r>
            <a:r>
              <a:rPr lang="en-US" sz="2400" dirty="0" err="1" smtClean="0">
                <a:latin typeface="+mj-lt"/>
                <a:cs typeface="Arial"/>
              </a:rPr>
              <a:t>programmes</a:t>
            </a:r>
            <a:r>
              <a:rPr lang="en-US" sz="2400" dirty="0" smtClean="0">
                <a:latin typeface="+mj-lt"/>
                <a:cs typeface="Arial"/>
              </a:rPr>
              <a:t> on this topic including participation to working groups at the IMO (Marine Environmental Protection Committee, PPR, London Convention/London Protocol). </a:t>
            </a:r>
          </a:p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latin typeface="+mj-lt"/>
                <a:cs typeface="Arial"/>
              </a:rPr>
              <a:t>Part 1- Marine plastic research in each ASEAN Member State</a:t>
            </a:r>
          </a:p>
          <a:p>
            <a:pPr>
              <a:defRPr/>
            </a:pPr>
            <a:r>
              <a:rPr lang="en-US" sz="2400" i="1" dirty="0">
                <a:latin typeface="+mj-lt"/>
                <a:cs typeface="Arial"/>
              </a:rPr>
              <a:t>	</a:t>
            </a:r>
            <a:r>
              <a:rPr lang="en-US" sz="2200" i="1" dirty="0">
                <a:latin typeface="+mj-lt"/>
                <a:cs typeface="Arial"/>
              </a:rPr>
              <a:t>C</a:t>
            </a:r>
            <a:r>
              <a:rPr lang="en-US" sz="2200" i="1" dirty="0" smtClean="0">
                <a:latin typeface="+mj-lt"/>
                <a:cs typeface="Arial"/>
              </a:rPr>
              <a:t>ontext, status of understanding, main players, gaps, events hosted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+mj-lt"/>
                <a:cs typeface="Arial"/>
              </a:rPr>
              <a:t>Part 2- </a:t>
            </a:r>
            <a:r>
              <a:rPr lang="en-US" sz="2400" dirty="0" err="1" smtClean="0">
                <a:latin typeface="+mj-lt"/>
                <a:cs typeface="Arial"/>
              </a:rPr>
              <a:t>Programmes</a:t>
            </a:r>
            <a:r>
              <a:rPr lang="en-US" sz="2400" dirty="0" smtClean="0">
                <a:latin typeface="+mj-lt"/>
                <a:cs typeface="Arial"/>
              </a:rPr>
              <a:t>/initiatives in regional bodies: ASEAN, COBSEA, etc.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+mj-lt"/>
                <a:cs typeface="Arial"/>
              </a:rPr>
              <a:t>Part 3- Global frameworks relevant to Southeast Asia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+mj-lt"/>
                <a:cs typeface="Arial"/>
              </a:rPr>
              <a:t>Part 4- Notable partnerships (incl. public-private)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+mj-lt"/>
                <a:cs typeface="Arial"/>
              </a:rPr>
              <a:t>Part 5- Comparative analysis</a:t>
            </a:r>
          </a:p>
          <a:p>
            <a:pPr>
              <a:spcBef>
                <a:spcPts val="1200"/>
              </a:spcBef>
              <a:defRPr/>
            </a:pPr>
            <a:endParaRPr lang="en-US" sz="2400" dirty="0" smtClean="0">
              <a:latin typeface="+mj-lt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0127" y="6123389"/>
            <a:ext cx="9286870" cy="78537"/>
            <a:chOff x="487033" y="2136523"/>
            <a:chExt cx="9286870" cy="78537"/>
          </a:xfrm>
        </p:grpSpPr>
        <p:sp>
          <p:nvSpPr>
            <p:cNvPr id="8" name="Rectangle 7"/>
            <p:cNvSpPr/>
            <p:nvPr/>
          </p:nvSpPr>
          <p:spPr>
            <a:xfrm flipV="1">
              <a:off x="8236813" y="2136523"/>
              <a:ext cx="1537090" cy="785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7033" y="2136523"/>
              <a:ext cx="7749780" cy="78537"/>
            </a:xfrm>
            <a:prstGeom prst="rect">
              <a:avLst/>
            </a:prstGeom>
            <a:solidFill>
              <a:srgbClr val="033F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11" name="Rectangle 10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1246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11071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Findings in natural sciences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73" y="1326515"/>
            <a:ext cx="90892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§"/>
              <a:defRPr/>
            </a:pPr>
            <a:r>
              <a:rPr lang="en-US" sz="2400" dirty="0" smtClean="0">
                <a:latin typeface="+mj-lt"/>
                <a:cs typeface="Arial"/>
              </a:rPr>
              <a:t>Areas of research: survey and monitoring, source differentiation, hotspots, ecological and environmental impacts, ALDFG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0127" y="6123389"/>
            <a:ext cx="9286870" cy="78537"/>
            <a:chOff x="487033" y="2136523"/>
            <a:chExt cx="9286870" cy="78537"/>
          </a:xfrm>
        </p:grpSpPr>
        <p:sp>
          <p:nvSpPr>
            <p:cNvPr id="8" name="Rectangle 7"/>
            <p:cNvSpPr/>
            <p:nvPr/>
          </p:nvSpPr>
          <p:spPr>
            <a:xfrm flipV="1">
              <a:off x="8236813" y="2136523"/>
              <a:ext cx="1537090" cy="785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7033" y="2136523"/>
              <a:ext cx="7749780" cy="78537"/>
            </a:xfrm>
            <a:prstGeom prst="rect">
              <a:avLst/>
            </a:prstGeom>
            <a:solidFill>
              <a:srgbClr val="033F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11" name="Rectangle 10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image2.png" descr="Chart"/>
          <p:cNvPicPr/>
          <p:nvPr/>
        </p:nvPicPr>
        <p:blipFill rotWithShape="1">
          <a:blip r:embed="rId4"/>
          <a:srcRect b="3345"/>
          <a:stretch/>
        </p:blipFill>
        <p:spPr>
          <a:xfrm>
            <a:off x="1812977" y="2164387"/>
            <a:ext cx="5933109" cy="38463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53079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6946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Findings in natural sciences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11" name="Rectangle 10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image13.png" descr="Chart"/>
          <p:cNvPicPr/>
          <p:nvPr/>
        </p:nvPicPr>
        <p:blipFill rotWithShape="1">
          <a:blip r:embed="rId4"/>
          <a:srcRect t="3829" b="3626"/>
          <a:stretch/>
        </p:blipFill>
        <p:spPr>
          <a:xfrm>
            <a:off x="213130" y="996902"/>
            <a:ext cx="4984511" cy="28892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2" b="1368"/>
          <a:stretch/>
        </p:blipFill>
        <p:spPr>
          <a:xfrm>
            <a:off x="3429555" y="3492597"/>
            <a:ext cx="6476445" cy="308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550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16571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Findings in review of work by regional and global bodies and initiatives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11" name="Rectangle 10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image5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" r="32272" b="18158"/>
          <a:stretch/>
        </p:blipFill>
        <p:spPr>
          <a:xfrm>
            <a:off x="394088" y="210"/>
            <a:ext cx="9292908" cy="685835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7085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149" y="1523140"/>
            <a:ext cx="1691296" cy="1646322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itle 1"/>
          <p:cNvSpPr txBox="1">
            <a:spLocks/>
          </p:cNvSpPr>
          <p:nvPr/>
        </p:nvSpPr>
        <p:spPr bwMode="auto">
          <a:xfrm>
            <a:off x="378047" y="110712"/>
            <a:ext cx="7368039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Findings in the work of regional and global bodies and initiatives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8122" y="1481451"/>
            <a:ext cx="646964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+mj-lt"/>
                <a:cs typeface="Arial"/>
              </a:rPr>
              <a:t>- policy, laws, administrative measures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Arial"/>
              </a:rPr>
              <a:t>- Action Plans, guidelines and standards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Arial"/>
              </a:rPr>
              <a:t>- Public outreach/beach clean-up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Arial"/>
              </a:rPr>
              <a:t>- Language and cultural barriers, data accessibility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Arial"/>
              </a:rPr>
              <a:t>- Upstream research/circular economy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Arial"/>
              </a:rPr>
              <a:t>- Research framework, coordination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Survey and monitoring/pollution status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Methodology for monitoring and assessment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Source differentiation, 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Contribution of fisheries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Contribution from offshore activities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Accumulation zones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smtClean="0">
                <a:latin typeface="+mj-lt"/>
                <a:cs typeface="Arial"/>
              </a:rPr>
              <a:t>Ecological and environmental impact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err="1" smtClean="0">
                <a:latin typeface="+mj-lt"/>
                <a:cs typeface="Arial"/>
              </a:rPr>
              <a:t>Microplastics</a:t>
            </a:r>
            <a:r>
              <a:rPr lang="en-US" sz="2400" dirty="0" smtClean="0">
                <a:latin typeface="+mj-lt"/>
                <a:cs typeface="Arial"/>
              </a:rPr>
              <a:t>, </a:t>
            </a:r>
            <a:r>
              <a:rPr lang="en-US" sz="2400" dirty="0" err="1" smtClean="0">
                <a:latin typeface="+mj-lt"/>
                <a:cs typeface="Arial"/>
              </a:rPr>
              <a:t>etc</a:t>
            </a:r>
            <a:endParaRPr lang="en-US" sz="2400" dirty="0" smtClean="0">
              <a:latin typeface="+mj-lt"/>
              <a:cs typeface="Arial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latin typeface="+mj-lt"/>
                <a:cs typeface="Arial"/>
              </a:rPr>
              <a:t>  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11" name="Rectangle 10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743577" y="1523140"/>
            <a:ext cx="195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+mj-lt"/>
                <a:cs typeface="Arial"/>
              </a:rPr>
              <a:t>20</a:t>
            </a:r>
          </a:p>
          <a:p>
            <a:pPr algn="ctr">
              <a:defRPr/>
            </a:pPr>
            <a:r>
              <a:rPr lang="en-US" sz="2400" b="1" dirty="0" smtClean="0">
                <a:latin typeface="+mj-lt"/>
                <a:cs typeface="Arial"/>
              </a:rPr>
              <a:t>Research Topics </a:t>
            </a:r>
          </a:p>
          <a:p>
            <a:pPr algn="ctr">
              <a:defRPr/>
            </a:pPr>
            <a:r>
              <a:rPr lang="en-US" sz="2400" b="1" dirty="0" smtClean="0">
                <a:latin typeface="+mj-lt"/>
                <a:cs typeface="Arial"/>
              </a:rPr>
              <a:t>Identified</a:t>
            </a:r>
          </a:p>
        </p:txBody>
      </p:sp>
    </p:spTree>
    <p:extLst>
      <p:ext uri="{BB962C8B-B14F-4D97-AF65-F5344CB8AC3E}">
        <p14:creationId xmlns:p14="http://schemas.microsoft.com/office/powerpoint/2010/main" val="30607300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1"/>
          <p:cNvSpPr txBox="1">
            <a:spLocks/>
          </p:cNvSpPr>
          <p:nvPr/>
        </p:nvSpPr>
        <p:spPr bwMode="auto">
          <a:xfrm>
            <a:off x="2351233" y="-162752"/>
            <a:ext cx="4166452" cy="9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4976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lumMod val="50000"/>
                  </a:schemeClr>
                </a:solidFill>
              </a:rPr>
              <a:t>Comparative analysis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164283" y="14317"/>
            <a:ext cx="1522713" cy="1147592"/>
            <a:chOff x="7270400" y="195666"/>
            <a:chExt cx="1551835" cy="1067105"/>
          </a:xfrm>
        </p:grpSpPr>
        <p:sp>
          <p:nvSpPr>
            <p:cNvPr id="11" name="Rectangle 10"/>
            <p:cNvSpPr/>
            <p:nvPr/>
          </p:nvSpPr>
          <p:spPr>
            <a:xfrm>
              <a:off x="7380866" y="195666"/>
              <a:ext cx="1441369" cy="82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SG" dirty="0"/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94" t="15925" r="9407" b="9998"/>
            <a:stretch/>
          </p:blipFill>
          <p:spPr bwMode="auto">
            <a:xfrm>
              <a:off x="7270400" y="330955"/>
              <a:ext cx="1551835" cy="93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569" y="690956"/>
            <a:ext cx="6021747" cy="616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805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8586</TotalTime>
  <Words>518</Words>
  <Application>Microsoft Macintosh PowerPoint</Application>
  <PresentationFormat>A4 Paper (210x297 mm)</PresentationFormat>
  <Paragraphs>115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youna lyons</dc:creator>
  <cp:keywords/>
  <dc:description/>
  <cp:lastModifiedBy>youna lyons</cp:lastModifiedBy>
  <cp:revision>320</cp:revision>
  <cp:lastPrinted>2019-06-16T08:54:23Z</cp:lastPrinted>
  <dcterms:created xsi:type="dcterms:W3CDTF">2018-07-05T05:30:27Z</dcterms:created>
  <dcterms:modified xsi:type="dcterms:W3CDTF">2019-06-18T01:58:15Z</dcterms:modified>
  <cp:category/>
</cp:coreProperties>
</file>